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mAuthor clrIdx="0" id="0" initials="" lastIdx="2" name="Лола Селена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m authorId="0" idx="1" dt="2019-05-08T20:06:37.070">
    <p:pos x="6000" y="0"/>
    <p:text>супер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m authorId="0" idx="2" dt="2019-05-08T20:04:26.881">
    <p:pos x="6000" y="0"/>
    <p:text>Александра у акцији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d16cb5530c4776c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d16cb5530c4776c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56b416c8a8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56b416c8a8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7a5da078cb93a7a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7a5da078cb93a7a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7a5da078cb93a7a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7a5da078cb93a7a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8d0baef0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8d0baef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56b416ca0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56b416ca0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11b5b32f8e5ca27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11b5b32f8e5ca27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56b416ca02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56b416ca02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6b416ca02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6b416ca02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56b416ca02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56b416ca02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56b416ca02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56b416ca02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6b416ca02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6b416ca02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6b416ca02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56b416ca02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6b416ca02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6b416ca02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56b416ca02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56b416ca02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56b416ca02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56b416ca02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56b416ca02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56b416ca02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56b416ca02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56b416ca02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611b5b32f8e5ca27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611b5b32f8e5ca27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9a2a224e73ad5d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9a2a224e73ad5d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9a2a224e73ad5df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9a2a224e73ad5df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0126c2479b7c4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0126c2479b7c4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56b416ca02_1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56b416ca02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779680449016fab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779680449016fab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cc7b37ce13116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cc7b37ce13116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6b416ca02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56b416ca02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56b416ca02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56b416ca02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6b416ca02_1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56b416ca02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56b416ca02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56b416ca02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56b416ca02_1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56b416ca02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56b416ca02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56b416ca02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50ea99b15abc93d7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50ea99b15abc93d7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56b416ca02_1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56b416ca02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56b416ca02_1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56b416ca02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796d03f246bf86a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796d03f246bf86a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796d03f246bf86a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796d03f246bf86a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56b416ca02_1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56b416ca02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796d03f246bf86a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796d03f246bf86a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796d03f246bf86a2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796d03f246bf86a2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796d03f246bf86a2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796d03f246bf86a2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796d03f246bf86a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796d03f246bf86a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c13350f5583c07b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c13350f5583c07b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c13350f5583c07b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c13350f5583c07b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56b416ca02_1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56b416ca02_1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56b416ca02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56b416ca02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44d9803298323e6b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44d9803298323e6b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44d9803298323e6b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44d9803298323e6b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44d9803298323e6b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44d9803298323e6b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44d9803298323e6b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44d9803298323e6b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44d9803298323e6b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44d9803298323e6b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56b416ca02_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56b416ca02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7d16cb5530c4776c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7d16cb5530c4776c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68.jp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Relationship Id="rId4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2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8.jpg"/><Relationship Id="rId4" Type="http://schemas.openxmlformats.org/officeDocument/2006/relationships/image" Target="../media/image3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5.jpg"/><Relationship Id="rId4" Type="http://schemas.openxmlformats.org/officeDocument/2006/relationships/image" Target="../media/image33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comments" Target="../comments/comment1.xml"/><Relationship Id="rId4" Type="http://schemas.openxmlformats.org/officeDocument/2006/relationships/image" Target="../media/image27.jpg"/><Relationship Id="rId5" Type="http://schemas.openxmlformats.org/officeDocument/2006/relationships/image" Target="../media/image25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9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comments" Target="../comments/comment2.xml"/><Relationship Id="rId4" Type="http://schemas.openxmlformats.org/officeDocument/2006/relationships/image" Target="../media/image28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9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1.jpg"/><Relationship Id="rId4" Type="http://schemas.openxmlformats.org/officeDocument/2006/relationships/image" Target="../media/image37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0.jpg"/><Relationship Id="rId4" Type="http://schemas.openxmlformats.org/officeDocument/2006/relationships/image" Target="../media/image52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7.jpg"/><Relationship Id="rId4" Type="http://schemas.openxmlformats.org/officeDocument/2006/relationships/image" Target="../media/image43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0.jpg"/><Relationship Id="rId4" Type="http://schemas.openxmlformats.org/officeDocument/2006/relationships/image" Target="../media/image54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6.jpg"/><Relationship Id="rId4" Type="http://schemas.openxmlformats.org/officeDocument/2006/relationships/image" Target="../media/image48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9.jpg"/><Relationship Id="rId4" Type="http://schemas.openxmlformats.org/officeDocument/2006/relationships/image" Target="../media/image77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7.jpg"/><Relationship Id="rId4" Type="http://schemas.openxmlformats.org/officeDocument/2006/relationships/image" Target="../media/image51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0.jpg"/><Relationship Id="rId4" Type="http://schemas.openxmlformats.org/officeDocument/2006/relationships/image" Target="../media/image61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3.jpg"/><Relationship Id="rId4" Type="http://schemas.openxmlformats.org/officeDocument/2006/relationships/image" Target="../media/image62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4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9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5.jpg"/><Relationship Id="rId4" Type="http://schemas.openxmlformats.org/officeDocument/2006/relationships/image" Target="../media/image58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1.jpg"/><Relationship Id="rId4" Type="http://schemas.openxmlformats.org/officeDocument/2006/relationships/image" Target="../media/image69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2.jpg"/><Relationship Id="rId4" Type="http://schemas.openxmlformats.org/officeDocument/2006/relationships/image" Target="../media/image70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3.jpg"/><Relationship Id="rId4" Type="http://schemas.openxmlformats.org/officeDocument/2006/relationships/image" Target="../media/image66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5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7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5.jpg"/><Relationship Id="rId4" Type="http://schemas.openxmlformats.org/officeDocument/2006/relationships/image" Target="../media/image74.jpg"/><Relationship Id="rId5" Type="http://schemas.openxmlformats.org/officeDocument/2006/relationships/image" Target="../media/image6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125458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INEGRATED CURRICULUM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2338" y="9"/>
            <a:ext cx="4619326" cy="163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6050" y="4012000"/>
            <a:ext cx="5917950" cy="1210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012000"/>
            <a:ext cx="3610524" cy="121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2084348" y="3273225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11700" y="2414125"/>
            <a:ext cx="8520600" cy="16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  Teaching global skills</a:t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27590" y="2414125"/>
            <a:ext cx="1716410" cy="163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Учесници тима гимназије “</a:t>
            </a:r>
            <a:r>
              <a:rPr lang="sr"/>
              <a:t>Патријарх Павле”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Александра </a:t>
            </a:r>
            <a:r>
              <a:rPr lang="sr"/>
              <a:t>Стевановић - професор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енглеског језик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Симонида Вукобрат - професор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психологије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Весна Станковић - професор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латинског језика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3841" y="1152475"/>
            <a:ext cx="3775824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Учесници курса - integrated curriculum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sr"/>
              <a:t>Александра Стевановић            Симонида Вукобрат              Весна Станковић</a:t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2025" y="2311650"/>
            <a:ext cx="1973525" cy="196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175" y="2311650"/>
            <a:ext cx="2437528" cy="1966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3225" y="2311650"/>
            <a:ext cx="2437525" cy="196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</a:t>
            </a:r>
            <a:r>
              <a:rPr lang="sr"/>
              <a:t>Од информативног</a:t>
            </a:r>
            <a:r>
              <a:rPr lang="sr"/>
              <a:t> дана у Београду - до Финске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152475"/>
            <a:ext cx="8520600" cy="3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Учесници у пројекту: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Зорана Матићевић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Љиљана Петровић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Мирослава Николић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Александра Стевановић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Симонида Вукобрат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Весна Станковић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9200" y="1152475"/>
            <a:ext cx="3857599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Наш тим у  е- twinning  заједници  </a:t>
            </a:r>
            <a:endParaRPr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sr"/>
              <a:t>   Један од кључних момената у развијању сопствених компетенција,                             несумњиво је учешће у виртуелим пројектима на највећој европској   платформи намењеној наставницима - е-twinning-у. Поред значајних информација о просвети данас, нашли смо и вели број поучних тексто</a:t>
            </a:r>
            <a:r>
              <a:rPr lang="sr"/>
              <a:t>ва к</a:t>
            </a:r>
            <a:r>
              <a:rPr lang="sr"/>
              <a:t>ао и материјала за самоподучавање. Учешћем у догађајима других</a:t>
            </a:r>
            <a:r>
              <a:rPr lang="sr"/>
              <a:t> </a:t>
            </a:r>
            <a:r>
              <a:rPr lang="sr"/>
              <a:t>чланова, формирањем својих догађаја, праћењем радова других чланова, стекли смо неопходне ИКТ вештине које су нас издигле из оквира традиционалног приступа стицању знања и у исто време  оспособило да иста имплементирамо у својим учионицама. Захвални смо својим претходницима који су показали стрпљење у нашим првим е-twinning корацима.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-227252" y="690171"/>
            <a:ext cx="959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Субота,  04.05.2019. Путовање у Финску</a:t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482825" y="1727100"/>
            <a:ext cx="7424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Путовање у Финску. Са  београдског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аеродрома, преко Минхена, у </a:t>
            </a:r>
            <a:r>
              <a:rPr lang="sr"/>
              <a:t>аранжмају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 авио-компаније “Lufthansa” - до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доласка на аеродром - Хелсинки 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“Lentoasema” - хотел “Хилтон”.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1375" y="1397125"/>
            <a:ext cx="3452676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       Хелсинки 05.05.2019.</a:t>
            </a:r>
            <a:endParaRPr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959" y="1152475"/>
            <a:ext cx="3507247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152475"/>
            <a:ext cx="3396576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Недеља, 05.05.2019. Први пут у Финској</a:t>
            </a:r>
            <a:endParaRPr/>
          </a:p>
        </p:txBody>
      </p:sp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Сусрет са д</a:t>
            </a:r>
            <a:r>
              <a:rPr lang="sr"/>
              <a:t>омаћинима и учесницима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 курса. Пријатна шетња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по граду уз објашњења у вези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са културним знаменитостима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града.  Видели смо: Трг сената,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 Градски музеј, Универзитет...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4675" y="1377675"/>
            <a:ext cx="3967624" cy="269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311700" y="445025"/>
            <a:ext cx="8520600" cy="13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Недеља,  05. 05.2019. Хелсинки - Финска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Concordia res parvae crescunt</a:t>
            </a:r>
            <a:endParaRPr/>
          </a:p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311700" y="1839550"/>
            <a:ext cx="8520600" cy="27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Утицај антике у архитектури, кори-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шћење латинског језика, бројева,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симбола, говори о високој свести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финског народа </a:t>
            </a:r>
            <a:r>
              <a:rPr lang="sr"/>
              <a:t> о припадности је-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динственој и старој Европској заједници.                                      </a:t>
            </a:r>
            <a:endParaRPr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7876" y="1945475"/>
            <a:ext cx="2987252" cy="2517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311700" y="445025"/>
            <a:ext cx="8520600" cy="114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Недеља, 05.05.2019. први дан курса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неколико грађевина рађено по </a:t>
            </a:r>
            <a:r>
              <a:rPr lang="sr"/>
              <a:t>угледу на античке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             храмове</a:t>
            </a:r>
            <a:endParaRPr/>
          </a:p>
        </p:txBody>
      </p:sp>
      <p:sp>
        <p:nvSpPr>
          <p:cNvPr id="131" name="Google Shape;131;p23"/>
          <p:cNvSpPr txBox="1"/>
          <p:nvPr>
            <p:ph idx="1" type="body"/>
          </p:nvPr>
        </p:nvSpPr>
        <p:spPr>
          <a:xfrm>
            <a:off x="1143000" y="1843575"/>
            <a:ext cx="6481500" cy="27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1802200"/>
            <a:ext cx="6481602" cy="3035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Недеља, 05.05.2019.</a:t>
            </a:r>
            <a:endParaRPr/>
          </a:p>
        </p:txBody>
      </p:sp>
      <p:sp>
        <p:nvSpPr>
          <p:cNvPr id="138" name="Google Shape;138;p24"/>
          <p:cNvSpPr txBox="1"/>
          <p:nvPr>
            <p:ph idx="1" type="body"/>
          </p:nvPr>
        </p:nvSpPr>
        <p:spPr>
          <a:xfrm>
            <a:off x="311700" y="1152475"/>
            <a:ext cx="8520600" cy="36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Руска црква рађена на сте-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ни. Финска има велики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број православних верн</a:t>
            </a:r>
            <a:r>
              <a:rPr lang="sr"/>
              <a:t>ика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 који имају прилику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да врше и учествују у бо-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гослужењима у својим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храмовима.</a:t>
            </a:r>
            <a:endParaRPr/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7499" y="1396825"/>
            <a:ext cx="4787024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Недеља, 05.05.2019.</a:t>
            </a:r>
            <a:endParaRPr/>
          </a:p>
        </p:txBody>
      </p:sp>
      <p:sp>
        <p:nvSpPr>
          <p:cNvPr id="145" name="Google Shape;14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Лутеранска Катедрала, понос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хелсиншке</a:t>
            </a:r>
            <a:r>
              <a:rPr lang="sr"/>
              <a:t> архитектуре са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статуом Александра II на Тр-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гу сената. На Тргу се такође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налазе: зграда Универзитета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и зграда Парламента.</a:t>
            </a:r>
            <a:endParaRPr/>
          </a:p>
        </p:txBody>
      </p:sp>
      <p:pic>
        <p:nvPicPr>
          <p:cNvPr id="146" name="Google Shape;14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200" y="1417575"/>
            <a:ext cx="4151527" cy="3151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Недеља, 05.05.2019.</a:t>
            </a:r>
            <a:endParaRPr/>
          </a:p>
        </p:txBody>
      </p:sp>
      <p:sp>
        <p:nvSpPr>
          <p:cNvPr id="152" name="Google Shape;15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Прва заједничка кафа са тимом из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Белгије у кафетерији “Robertson”, а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прва тема - уметност. Културно на-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слеђ</a:t>
            </a:r>
            <a:r>
              <a:rPr lang="sr"/>
              <a:t>е различитих земаља  се показало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 изврсном темом за развијање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свести о културном наслеђу  Европе.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1475" y="1152475"/>
            <a:ext cx="3750826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Недеља 05.05.2019.</a:t>
            </a:r>
            <a:endParaRPr/>
          </a:p>
        </p:txBody>
      </p:sp>
      <p:sp>
        <p:nvSpPr>
          <p:cNvPr id="159" name="Google Shape;159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Кафа, hand-made сладолед,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домаће пециво, воћни јо</a:t>
            </a:r>
            <a:r>
              <a:rPr lang="sr"/>
              <a:t>гурт,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и други производи у кафеу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Robertson. Радни дан се завр-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шио, са лепим осећањем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припадности и неколико слика.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0" name="Google Shape;16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52475"/>
            <a:ext cx="3832375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Понедељак, 06.05.2019.</a:t>
            </a:r>
            <a:endParaRPr/>
          </a:p>
        </p:txBody>
      </p:sp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14335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Уторак, 9 часова:</a:t>
            </a:r>
            <a:r>
              <a:rPr lang="sr"/>
              <a:t> 23 учесника из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8 земаља, сакупило се у школи -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Varia   Vocational school - Vantaа;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у пријатном амбијенту и уз по-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моћ ментора сви учесници су се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представили у пар реченица.</a:t>
            </a:r>
            <a:endParaRPr/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 b="0" l="10273" r="0" t="0"/>
          <a:stretch/>
        </p:blipFill>
        <p:spPr>
          <a:xfrm>
            <a:off x="4572000" y="1152475"/>
            <a:ext cx="3977651" cy="341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311700" y="445025"/>
            <a:ext cx="8520600" cy="10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 Понедељак, 06.05.2019.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collaboration - communication</a:t>
            </a:r>
            <a:endParaRPr/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       Представљање другима</a:t>
            </a:r>
            <a:r>
              <a:rPr lang="sr"/>
              <a:t> је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такође било веома интересантно,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јер смо успели за кратко време у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форми радионице да упознамо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једни друге, и тако започнемо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једну лепу сарадњу.</a:t>
            </a:r>
            <a:endParaRPr/>
          </a:p>
        </p:txBody>
      </p:sp>
      <p:pic>
        <p:nvPicPr>
          <p:cNvPr id="174" name="Google Shape;1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433425"/>
            <a:ext cx="4260301" cy="3195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Понедељак</a:t>
            </a:r>
            <a:r>
              <a:rPr lang="sr"/>
              <a:t>, 06.05.2019.</a:t>
            </a:r>
            <a:endParaRPr/>
          </a:p>
        </p:txBody>
      </p:sp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Евалуација - про</a:t>
            </a:r>
            <a:r>
              <a:rPr lang="sr"/>
              <a:t>цена сопственог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рада, такође у облику радионице.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Учесници из Италије су нас прија-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то изненадили позивом (за време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паузе) на закуску коју су лично при-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премили и донели из свог краја.</a:t>
            </a:r>
            <a:endParaRPr/>
          </a:p>
        </p:txBody>
      </p:sp>
      <p:pic>
        <p:nvPicPr>
          <p:cNvPr id="181" name="Google Shape;18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52468"/>
            <a:ext cx="365945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Понедељак, 06.05.2019.</a:t>
            </a:r>
            <a:endParaRPr/>
          </a:p>
        </p:txBody>
      </p:sp>
      <p:sp>
        <p:nvSpPr>
          <p:cNvPr id="187" name="Google Shape;187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Jenny Sipola Vierumaci sc</a:t>
            </a:r>
            <a:r>
              <a:rPr lang="sr"/>
              <a:t>hool Vanta.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Гост куса, учитељица и ментор бу-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дућим наставницима је одржала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предавање под називом “ Како се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“Integrated Curriculum” имплемен-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тирао у финским школама.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8" name="Google Shape;1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6750" y="1372563"/>
            <a:ext cx="3772148" cy="2829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Уторак  07.05.2019. - обилазак школа</a:t>
            </a:r>
            <a:endParaRPr/>
          </a:p>
        </p:txBody>
      </p:sp>
      <p:sp>
        <p:nvSpPr>
          <p:cNvPr id="194" name="Google Shape;194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Посета школе - Havukoski school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Lummetie 2, Vantaa, Finland, и раз-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говор са директором школе - Аrto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Martikainen</a:t>
            </a:r>
            <a:endParaRPr/>
          </a:p>
        </p:txBody>
      </p:sp>
      <p:sp>
        <p:nvSpPr>
          <p:cNvPr id="195" name="Google Shape;195;p32"/>
          <p:cNvSpPr txBox="1"/>
          <p:nvPr/>
        </p:nvSpPr>
        <p:spPr>
          <a:xfrm>
            <a:off x="311700" y="872425"/>
            <a:ext cx="8520600" cy="39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18400"/>
            <a:ext cx="3429005" cy="3050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03250"/>
            <a:ext cx="8520601" cy="470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53075"/>
            <a:ext cx="8520601" cy="473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44775"/>
            <a:ext cx="8520601" cy="4679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Уторак</a:t>
            </a:r>
            <a:r>
              <a:rPr lang="sr"/>
              <a:t>.07.05.2019.</a:t>
            </a:r>
            <a:endParaRPr/>
          </a:p>
        </p:txBody>
      </p:sp>
      <p:sp>
        <p:nvSpPr>
          <p:cNvPr id="223" name="Google Shape;223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Ентеријер сваке учионице је прилагођен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ученицима и наставницима: полице са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књигама, компјутери, столице и клупе раз-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личитих облика - нарочито столице су изу-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зетног дизајна и прилагођене  различитим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укусима са једном поруком: осећати се добро!</a:t>
            </a:r>
            <a:endParaRPr/>
          </a:p>
        </p:txBody>
      </p:sp>
      <p:pic>
        <p:nvPicPr>
          <p:cNvPr id="224" name="Google Shape;22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1800" y="498081"/>
            <a:ext cx="3110500" cy="4147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Уторак, 07.05.2019.</a:t>
            </a:r>
            <a:endParaRPr/>
          </a:p>
        </p:txBody>
      </p:sp>
      <p:sp>
        <p:nvSpPr>
          <p:cNvPr id="230" name="Google Shape;230;p37"/>
          <p:cNvSpPr txBox="1"/>
          <p:nvPr>
            <p:ph idx="1" type="body"/>
          </p:nvPr>
        </p:nvSpPr>
        <p:spPr>
          <a:xfrm>
            <a:off x="311700" y="1152475"/>
            <a:ext cx="8520600" cy="3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Гимназија Патријарх Павле је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припремила сувенире за сваког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учесника курса и при том смо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представили један стари оби-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чај  даривања, чиме </a:t>
            </a:r>
            <a:r>
              <a:rPr lang="sr"/>
              <a:t>сусрет до-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бија једну духовну димензију а и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да другу упознају лепе обичаје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нашег краја.</a:t>
            </a:r>
            <a:endParaRPr/>
          </a:p>
        </p:txBody>
      </p:sp>
      <p:pic>
        <p:nvPicPr>
          <p:cNvPr id="231" name="Google Shape;231;p37"/>
          <p:cNvPicPr preferRelativeResize="0"/>
          <p:nvPr/>
        </p:nvPicPr>
        <p:blipFill rotWithShape="1">
          <a:blip r:embed="rId3">
            <a:alphaModFix/>
          </a:blip>
          <a:srcRect b="9550" l="12516" r="-7195" t="14651"/>
          <a:stretch/>
        </p:blipFill>
        <p:spPr>
          <a:xfrm>
            <a:off x="4834872" y="1454737"/>
            <a:ext cx="3652522" cy="312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У</a:t>
            </a:r>
            <a:r>
              <a:rPr lang="sr"/>
              <a:t>торак 07.05.2019. - ентеријер - и музеј и школа</a:t>
            </a:r>
            <a:endParaRPr/>
          </a:p>
        </p:txBody>
      </p:sp>
      <p:sp>
        <p:nvSpPr>
          <p:cNvPr id="237" name="Google Shape;237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Фотографија је из Градског </a:t>
            </a:r>
            <a:r>
              <a:rPr lang="sr"/>
              <a:t>музеја - пример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како се окружење прилагођава свачијем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укусу.  Деца, чак и бебе у оваквим уста-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новама су добродошла.</a:t>
            </a:r>
            <a:endParaRPr/>
          </a:p>
        </p:txBody>
      </p:sp>
      <p:pic>
        <p:nvPicPr>
          <p:cNvPr id="238" name="Google Shape;23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2450" y="1152475"/>
            <a:ext cx="3178921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Уторак, 07.</a:t>
            </a:r>
            <a:r>
              <a:rPr lang="sr"/>
              <a:t>05.2019. - Tikkurila high school</a:t>
            </a:r>
            <a:endParaRPr/>
          </a:p>
        </p:txBody>
      </p:sp>
      <p:sp>
        <p:nvSpPr>
          <p:cNvPr id="244" name="Google Shape;244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5" name="Google Shape;24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89875"/>
            <a:ext cx="3684949" cy="3141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4700" y="1289875"/>
            <a:ext cx="3857599" cy="314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 txBox="1"/>
          <p:nvPr>
            <p:ph type="title"/>
          </p:nvPr>
        </p:nvSpPr>
        <p:spPr>
          <a:xfrm>
            <a:off x="311700" y="0"/>
            <a:ext cx="8520600" cy="10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 Уторак, 07.05.2019.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Окружење прилагођено дечијим потребама</a:t>
            </a:r>
            <a:endParaRPr/>
          </a:p>
        </p:txBody>
      </p:sp>
      <p:sp>
        <p:nvSpPr>
          <p:cNvPr id="252" name="Google Shape;252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40"/>
          <p:cNvSpPr txBox="1"/>
          <p:nvPr/>
        </p:nvSpPr>
        <p:spPr>
          <a:xfrm>
            <a:off x="914399" y="2150225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4" name="Google Shape;25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645197" cy="3226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7100" y="1085100"/>
            <a:ext cx="3645197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Ут</a:t>
            </a:r>
            <a:r>
              <a:rPr lang="sr"/>
              <a:t>орак</a:t>
            </a:r>
            <a:r>
              <a:rPr lang="sr"/>
              <a:t>, 07.05.2019.</a:t>
            </a:r>
            <a:endParaRPr/>
          </a:p>
        </p:txBody>
      </p:sp>
      <p:sp>
        <p:nvSpPr>
          <p:cNvPr id="261" name="Google Shape;261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Андреа Гатман, ментор групе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је у опу</a:t>
            </a:r>
            <a:r>
              <a:rPr lang="sr"/>
              <a:t>штеној и пријатној атмо-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сфери повела дискусју о школама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које смо посетили, и наравно,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изнели коментаре о томе шта нам је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нарочито било интересантно.</a:t>
            </a:r>
            <a:endParaRPr/>
          </a:p>
        </p:txBody>
      </p:sp>
      <p:pic>
        <p:nvPicPr>
          <p:cNvPr id="262" name="Google Shape;26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9" y="1367475"/>
            <a:ext cx="3793397" cy="320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Уторак, 07.</a:t>
            </a:r>
            <a:r>
              <a:rPr lang="sr"/>
              <a:t>05.2019. предавање - радионица</a:t>
            </a:r>
            <a:endParaRPr/>
          </a:p>
        </p:txBody>
      </p:sp>
      <p:sp>
        <p:nvSpPr>
          <p:cNvPr id="268" name="Google Shape;268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Како да организујемо свој тим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за учење - предавање које је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одржала Tuija Lindrom - curri-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culum expert - Vantaa.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Радионица у google - docs. и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на падлету. </a:t>
            </a:r>
            <a:endParaRPr/>
          </a:p>
        </p:txBody>
      </p:sp>
      <p:pic>
        <p:nvPicPr>
          <p:cNvPr id="269" name="Google Shape;26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5279" y="1152475"/>
            <a:ext cx="4555198" cy="3416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3"/>
          <p:cNvSpPr txBox="1"/>
          <p:nvPr>
            <p:ph type="title"/>
          </p:nvPr>
        </p:nvSpPr>
        <p:spPr>
          <a:xfrm>
            <a:off x="311700" y="0"/>
            <a:ext cx="8520600" cy="101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 </a:t>
            </a:r>
            <a:r>
              <a:rPr lang="sr"/>
              <a:t>Среда, 08.05.2019.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Презентација - дневник од претходног дана</a:t>
            </a:r>
            <a:endParaRPr/>
          </a:p>
        </p:txBody>
      </p:sp>
      <p:sp>
        <p:nvSpPr>
          <p:cNvPr id="275" name="Google Shape;275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43"/>
          <p:cNvSpPr txBox="1"/>
          <p:nvPr/>
        </p:nvSpPr>
        <p:spPr>
          <a:xfrm>
            <a:off x="914399" y="2150225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7" name="Google Shape;27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152475"/>
            <a:ext cx="3513199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5300" y="1152475"/>
            <a:ext cx="3316999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Среда, 08</a:t>
            </a:r>
            <a:r>
              <a:rPr lang="sr"/>
              <a:t>.05.2019. - интернационална радионица</a:t>
            </a:r>
            <a:endParaRPr/>
          </a:p>
        </p:txBody>
      </p:sp>
      <p:sp>
        <p:nvSpPr>
          <p:cNvPr id="284" name="Google Shape;284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Симонида  - Србија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Весна - Србија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Марија - Италија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презентација - како направити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план рада према и</a:t>
            </a:r>
            <a:r>
              <a:rPr lang="sr"/>
              <a:t>сходима -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која знања, вештине и постигнућа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су потребна за 21. век.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85" name="Google Shape;28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9875" y="1229625"/>
            <a:ext cx="4144874" cy="326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Среда, 08.05.2019.</a:t>
            </a:r>
            <a:endParaRPr/>
          </a:p>
        </p:txBody>
      </p:sp>
      <p:sp>
        <p:nvSpPr>
          <p:cNvPr id="291" name="Google Shape;291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Александра Стевановић - презентација нацрта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плана на тему- које би елементе </a:t>
            </a:r>
            <a:r>
              <a:rPr lang="sr"/>
              <a:t>имплементирали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у својој школи, како у погледу садржине предмета,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 тако и у погледу окружења.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92" name="Google Shape;292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7150" y="1152475"/>
            <a:ext cx="2995149" cy="385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Среда, 08.</a:t>
            </a:r>
            <a:r>
              <a:rPr lang="sr"/>
              <a:t>05.2019.</a:t>
            </a:r>
            <a:endParaRPr/>
          </a:p>
        </p:txBody>
      </p:sp>
      <p:sp>
        <p:nvSpPr>
          <p:cNvPr id="298" name="Google Shape;298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Презентација, која се допала свим учесницима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Lauri Jantti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Project children urban research lab.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Пројекат о коме се прича: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 24 ученика је 7 дана истраживало</a:t>
            </a:r>
            <a:r>
              <a:rPr lang="sr"/>
              <a:t> град са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својим пратиоцима - продукти рада у школи.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99" name="Google Shape;29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8150" y="1152475"/>
            <a:ext cx="3264152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7"/>
          <p:cNvSpPr txBox="1"/>
          <p:nvPr>
            <p:ph type="title"/>
          </p:nvPr>
        </p:nvSpPr>
        <p:spPr>
          <a:xfrm>
            <a:off x="311700" y="101025"/>
            <a:ext cx="8520600" cy="10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Четвртак, 09.</a:t>
            </a:r>
            <a:r>
              <a:rPr lang="sr"/>
              <a:t>05.2019. - Yhtenaiskoulu Louhentie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основна школа - ентеријер прилагођен ученику</a:t>
            </a:r>
            <a:endParaRPr/>
          </a:p>
        </p:txBody>
      </p:sp>
      <p:sp>
        <p:nvSpPr>
          <p:cNvPr id="305" name="Google Shape;305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06" name="Google Shape;30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9450" y="1152475"/>
            <a:ext cx="3160147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400" y="1152475"/>
            <a:ext cx="3857599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Четвртак, 09.05.2019. - окружење школе - Kapyla</a:t>
            </a:r>
            <a:endParaRPr/>
          </a:p>
        </p:txBody>
      </p:sp>
      <p:sp>
        <p:nvSpPr>
          <p:cNvPr id="313" name="Google Shape;313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14" name="Google Shape;31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007" y="1152475"/>
            <a:ext cx="3540623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0397" y="1152475"/>
            <a:ext cx="3182322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Четвртак, 09.05.2019. - школа - окружење</a:t>
            </a:r>
            <a:endParaRPr/>
          </a:p>
        </p:txBody>
      </p:sp>
      <p:sp>
        <p:nvSpPr>
          <p:cNvPr id="321" name="Google Shape;321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0950" y="1017725"/>
            <a:ext cx="3431355" cy="355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9"/>
          <p:cNvPicPr preferRelativeResize="0"/>
          <p:nvPr/>
        </p:nvPicPr>
        <p:blipFill rotWithShape="1">
          <a:blip r:embed="rId4">
            <a:alphaModFix/>
          </a:blip>
          <a:srcRect b="3790" l="0" r="-8283" t="0"/>
          <a:stretch/>
        </p:blipFill>
        <p:spPr>
          <a:xfrm>
            <a:off x="311700" y="1152475"/>
            <a:ext cx="4613099" cy="3262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Четвртак </a:t>
            </a:r>
            <a:r>
              <a:rPr lang="sr"/>
              <a:t> 09.05.2019. - Oodi- library</a:t>
            </a:r>
            <a:endParaRPr/>
          </a:p>
        </p:txBody>
      </p:sp>
      <p:sp>
        <p:nvSpPr>
          <p:cNvPr id="329" name="Google Shape;329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30" name="Google Shape;33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372673" cy="325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6925" y="1073100"/>
            <a:ext cx="3372673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</a:t>
            </a:r>
            <a:r>
              <a:rPr lang="sr"/>
              <a:t>Четвртак</a:t>
            </a:r>
            <a:r>
              <a:rPr lang="sr"/>
              <a:t>, 09.05.2019.  - Oodi- ентеријер</a:t>
            </a:r>
            <a:endParaRPr/>
          </a:p>
        </p:txBody>
      </p:sp>
      <p:sp>
        <p:nvSpPr>
          <p:cNvPr id="337" name="Google Shape;337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38" name="Google Shape;33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757229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7675" y="1152475"/>
            <a:ext cx="3857599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Четвртак, 09.05.2019. -  Oodi - ентеријер</a:t>
            </a:r>
            <a:endParaRPr/>
          </a:p>
        </p:txBody>
      </p:sp>
      <p:sp>
        <p:nvSpPr>
          <p:cNvPr id="345" name="Google Shape;345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46" name="Google Shape;34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51075"/>
            <a:ext cx="3602875" cy="3762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2950" y="1152475"/>
            <a:ext cx="3312325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Четвртак,  05.09.2019.  -</a:t>
            </a:r>
            <a:r>
              <a:rPr lang="sr"/>
              <a:t>. Oodi - ентеријер</a:t>
            </a:r>
            <a:endParaRPr/>
          </a:p>
        </p:txBody>
      </p:sp>
      <p:sp>
        <p:nvSpPr>
          <p:cNvPr id="353" name="Google Shape;353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54" name="Google Shape;35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425198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7113" y="1152475"/>
            <a:ext cx="3425198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    Oodi - библиотека</a:t>
            </a:r>
            <a:endParaRPr/>
          </a:p>
        </p:txBody>
      </p:sp>
      <p:sp>
        <p:nvSpPr>
          <p:cNvPr id="361" name="Google Shape;361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62" name="Google Shape;36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540623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1675" y="1152475"/>
            <a:ext cx="3540623" cy="3551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Четвртак, 09.05.2019. Oodi - библиотека </a:t>
            </a:r>
            <a:endParaRPr/>
          </a:p>
        </p:txBody>
      </p:sp>
      <p:sp>
        <p:nvSpPr>
          <p:cNvPr id="369" name="Google Shape;369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70" name="Google Shape;37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85100"/>
            <a:ext cx="3436852" cy="355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400" y="1085100"/>
            <a:ext cx="3436852" cy="3551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Четвртак,09.5.2019. - Oodi - room</a:t>
            </a:r>
            <a:r>
              <a:rPr lang="sr"/>
              <a:t> space maker</a:t>
            </a:r>
            <a:endParaRPr/>
          </a:p>
        </p:txBody>
      </p:sp>
      <p:sp>
        <p:nvSpPr>
          <p:cNvPr id="377" name="Google Shape;377;p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78" name="Google Shape;37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678971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2475" y="1152475"/>
            <a:ext cx="3429925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         Петак, 10.0</a:t>
            </a:r>
            <a:r>
              <a:rPr lang="sr"/>
              <a:t>5.2019.</a:t>
            </a:r>
            <a:endParaRPr/>
          </a:p>
        </p:txBody>
      </p:sp>
      <p:sp>
        <p:nvSpPr>
          <p:cNvPr id="385" name="Google Shape;385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Andrea </a:t>
            </a:r>
            <a:r>
              <a:rPr lang="sr"/>
              <a:t>Gatman - предавање и ради-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оница у вези са другачијом визијом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културолошког окружења у школи 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- основа за учење које треба да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представља уживање свим учесни-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цима у образовању.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86" name="Google Shape;38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4450" y="1085100"/>
            <a:ext cx="3857599" cy="3551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8"/>
          <p:cNvSpPr txBox="1"/>
          <p:nvPr>
            <p:ph type="title"/>
          </p:nvPr>
        </p:nvSpPr>
        <p:spPr>
          <a:xfrm>
            <a:off x="311700" y="445025"/>
            <a:ext cx="8520600" cy="11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</a:t>
            </a:r>
            <a:r>
              <a:rPr lang="sr"/>
              <a:t>Субота, 11.05.2019. - додела  сертификата</a:t>
            </a:r>
            <a:endParaRPr/>
          </a:p>
        </p:txBody>
      </p:sp>
      <p:sp>
        <p:nvSpPr>
          <p:cNvPr id="392" name="Google Shape;392;p58"/>
          <p:cNvSpPr txBox="1"/>
          <p:nvPr>
            <p:ph idx="1" type="body"/>
          </p:nvPr>
        </p:nvSpPr>
        <p:spPr>
          <a:xfrm>
            <a:off x="311700" y="1152488"/>
            <a:ext cx="8208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Учесници курса на додели сертфиката.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И том приликом, учесници семiнара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су делили своја искуства са курса, поре-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дили са искуствима у својим школама и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коначно, разматрали шта могу од свега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што су чули и научили да имплементирају.</a:t>
            </a:r>
            <a:endParaRPr/>
          </a:p>
        </p:txBody>
      </p:sp>
      <p:pic>
        <p:nvPicPr>
          <p:cNvPr id="393" name="Google Shape;39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675" y="1057988"/>
            <a:ext cx="3857626" cy="360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Петак 10.05.2019. - подела сертификата</a:t>
            </a:r>
            <a:endParaRPr/>
          </a:p>
        </p:txBody>
      </p:sp>
      <p:sp>
        <p:nvSpPr>
          <p:cNvPr id="399" name="Google Shape;399;p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0005" y="1152475"/>
            <a:ext cx="3857626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89" y="1152475"/>
            <a:ext cx="3644626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Петак, 10.05.2019. - Junior - living lab</a:t>
            </a:r>
            <a:endParaRPr/>
          </a:p>
        </p:txBody>
      </p:sp>
      <p:sp>
        <p:nvSpPr>
          <p:cNvPr id="407" name="Google Shape;407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08" name="Google Shape;40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857599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5200" y="1017725"/>
            <a:ext cx="3437101" cy="3551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Петак, 10.05.2019. - living lab - Aldo Junior</a:t>
            </a:r>
            <a:endParaRPr/>
          </a:p>
        </p:txBody>
      </p:sp>
      <p:sp>
        <p:nvSpPr>
          <p:cNvPr id="415" name="Google Shape;415;p61"/>
          <p:cNvSpPr txBox="1"/>
          <p:nvPr>
            <p:ph idx="1" type="body"/>
          </p:nvPr>
        </p:nvSpPr>
        <p:spPr>
          <a:xfrm>
            <a:off x="311700" y="1111200"/>
            <a:ext cx="8520600" cy="36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Промоција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науке: Junior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STEM platform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Alto Univrsity 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Ida Ruuth - кроз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клубове, дога-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ђаје итд. </a:t>
            </a:r>
            <a:endParaRPr/>
          </a:p>
        </p:txBody>
      </p:sp>
      <p:pic>
        <p:nvPicPr>
          <p:cNvPr id="416" name="Google Shape;416;p61"/>
          <p:cNvPicPr preferRelativeResize="0"/>
          <p:nvPr/>
        </p:nvPicPr>
        <p:blipFill rotWithShape="1">
          <a:blip r:embed="rId3">
            <a:alphaModFix/>
          </a:blip>
          <a:srcRect b="1771" l="0" r="0" t="-2996"/>
          <a:stretch/>
        </p:blipFill>
        <p:spPr>
          <a:xfrm>
            <a:off x="2076200" y="1170550"/>
            <a:ext cx="3572400" cy="339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8600" y="1271150"/>
            <a:ext cx="3183703" cy="3297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Петак, 10.05.2019. Ун</a:t>
            </a:r>
            <a:r>
              <a:rPr lang="sr"/>
              <a:t>иверзитетска библиотека</a:t>
            </a:r>
            <a:endParaRPr/>
          </a:p>
        </p:txBody>
      </p:sp>
      <p:sp>
        <p:nvSpPr>
          <p:cNvPr id="423" name="Google Shape;423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24" name="Google Shape;42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60050"/>
            <a:ext cx="4268337" cy="3201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260050"/>
            <a:ext cx="4268325" cy="3201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Субота, 11.05.2019. - учесници курса</a:t>
            </a:r>
            <a:endParaRPr/>
          </a:p>
        </p:txBody>
      </p:sp>
      <p:sp>
        <p:nvSpPr>
          <p:cNvPr id="431" name="Google Shape;431;p63"/>
          <p:cNvSpPr txBox="1"/>
          <p:nvPr>
            <p:ph idx="1" type="body"/>
          </p:nvPr>
        </p:nvSpPr>
        <p:spPr>
          <a:xfrm>
            <a:off x="278025" y="1438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Andrea Gatman 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са својом групом.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Било нам је задо-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вољство да ради-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мо са Андреом и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осталима. </a:t>
            </a:r>
            <a:endParaRPr/>
          </a:p>
        </p:txBody>
      </p:sp>
      <p:pic>
        <p:nvPicPr>
          <p:cNvPr id="432" name="Google Shape;432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1050" y="1548925"/>
            <a:ext cx="6397574" cy="297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              </a:t>
            </a:r>
            <a:r>
              <a:rPr lang="sr"/>
              <a:t>Субота, 11.05.2019.</a:t>
            </a:r>
            <a:endParaRPr/>
          </a:p>
        </p:txBody>
      </p:sp>
      <p:sp>
        <p:nvSpPr>
          <p:cNvPr id="438" name="Google Shape;438;p64"/>
          <p:cNvSpPr txBox="1"/>
          <p:nvPr>
            <p:ph idx="1" type="body"/>
          </p:nvPr>
        </p:nvSpPr>
        <p:spPr>
          <a:xfrm>
            <a:off x="311700" y="1401663"/>
            <a:ext cx="3976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Официјелно, семинар се завршио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обиласком острва Valissari, на ком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су учесници уживали у прелепој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шетњи уз поздравне пор</a:t>
            </a:r>
            <a:r>
              <a:rPr lang="sr"/>
              <a:t>уке -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r"/>
              <a:t>Било нам је лепо, волели бисмо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r"/>
              <a:t>да се видимо опет!</a:t>
            </a:r>
            <a:endParaRPr/>
          </a:p>
        </p:txBody>
      </p:sp>
      <p:pic>
        <p:nvPicPr>
          <p:cNvPr id="439" name="Google Shape;43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74700"/>
            <a:ext cx="3845700" cy="3243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5"/>
          <p:cNvSpPr txBox="1"/>
          <p:nvPr/>
        </p:nvSpPr>
        <p:spPr>
          <a:xfrm>
            <a:off x="914400" y="1326425"/>
            <a:ext cx="7315200" cy="25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 sz="3000">
                <a:solidFill>
                  <a:srgbClr val="FFFFFF"/>
                </a:solidFill>
              </a:rPr>
              <a:t>          КРАЈ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 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445" name="Google Shape;44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757000"/>
            <a:ext cx="7315200" cy="132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400" y="2939100"/>
            <a:ext cx="4919899" cy="18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4300" y="2939100"/>
            <a:ext cx="2395300" cy="18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